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 Slab Light"/>
      <p:regular r:id="rId17"/>
      <p:bold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Lato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22" Type="http://schemas.openxmlformats.org/officeDocument/2006/relationships/font" Target="fonts/Lato-boldItalic.fntdata"/><Relationship Id="rId21" Type="http://schemas.openxmlformats.org/officeDocument/2006/relationships/font" Target="fonts/Lato-italic.fntdata"/><Relationship Id="rId24" Type="http://schemas.openxmlformats.org/officeDocument/2006/relationships/font" Target="fonts/LatoLight-bold.fntdata"/><Relationship Id="rId23" Type="http://schemas.openxmlformats.org/officeDocument/2006/relationships/font" Target="fonts/LatoLigh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Light-boldItalic.fntdata"/><Relationship Id="rId25" Type="http://schemas.openxmlformats.org/officeDocument/2006/relationships/font" Target="fonts/Lato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SlabLight-regular.fntdata"/><Relationship Id="rId16" Type="http://schemas.openxmlformats.org/officeDocument/2006/relationships/slide" Target="slides/slide12.xml"/><Relationship Id="rId19" Type="http://schemas.openxmlformats.org/officeDocument/2006/relationships/font" Target="fonts/Lato-regular.fntdata"/><Relationship Id="rId18" Type="http://schemas.openxmlformats.org/officeDocument/2006/relationships/font" Target="fonts/RobotoSlab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/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2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/>
          <p:nvPr/>
        </p:nvSpPr>
        <p:spPr>
          <a:xfrm>
            <a:off x="0" y="0"/>
            <a:ext cx="9144000" cy="5157300"/>
          </a:xfrm>
          <a:prstGeom prst="frame">
            <a:avLst>
              <a:gd fmla="val 7929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1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1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1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1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8" name="Google Shape;288;p1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89" name="Google Shape;289;p11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92" name="Google Shape;292;p11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0" name="Google Shape;300;p11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Aqua">
  <p:cSld name="BLANK_1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12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Yellow">
  <p:cSld name="BLANK_1_1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3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3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3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3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3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3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3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3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" name="Google Shape;347;p1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Google Shape;348;p1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6" name="Google Shape;356;p13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Magenta">
  <p:cSld name="BLANK_1_1_1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C406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4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"/>
          <p:cNvSpPr txBox="1"/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6" name="Google Shape;66;p3"/>
          <p:cNvSpPr txBox="1"/>
          <p:nvPr>
            <p:ph idx="1" type="subTitle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i="1" sz="3000"/>
            </a:lvl1pPr>
            <a:lvl2pPr indent="-419100" lvl="1" marL="91440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i="1" sz="3000"/>
            </a:lvl2pPr>
            <a:lvl3pPr indent="-419100" lvl="2" marL="137160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i="1" sz="3000"/>
            </a:lvl3pPr>
            <a:lvl4pPr indent="-419100" lvl="3" marL="18288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4pPr>
            <a:lvl5pPr indent="-419100" lvl="4" marL="22860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5pPr>
            <a:lvl6pPr indent="-419100" lvl="5" marL="27432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6pPr>
            <a:lvl7pPr indent="-419100" lvl="6" marL="32004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7pPr>
            <a:lvl8pPr indent="-419100" lvl="7" marL="36576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8pPr>
            <a:lvl9pPr indent="-419100" lvl="8" marL="411480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i="1" sz="3000"/>
            </a:lvl9pPr>
          </a:lstStyle>
          <a:p/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FF"/>
                </a:solidFill>
              </a:rPr>
              <a:t>“</a:t>
            </a:r>
            <a:endParaRPr b="1" sz="9600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5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/>
        </p:txBody>
      </p:sp>
      <p:sp>
        <p:nvSpPr>
          <p:cNvPr id="126" name="Google Shape;126;p5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6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5" name="Google Shape;155;p6"/>
          <p:cNvSpPr txBox="1"/>
          <p:nvPr>
            <p:ph idx="1" type="body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indent="-342900" lvl="1" marL="914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6" name="Google Shape;156;p6"/>
          <p:cNvSpPr txBox="1"/>
          <p:nvPr>
            <p:ph idx="2" type="body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indent="-342900" lvl="1" marL="914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7" name="Google Shape;157;p6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3" name="Google Shape;173;p7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Google Shape;174;p7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" name="Google Shape;176;p7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5" name="Google Shape;185;p7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7" name="Google Shape;187;p7"/>
          <p:cNvSpPr txBox="1"/>
          <p:nvPr>
            <p:ph idx="2" type="body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8" name="Google Shape;188;p7"/>
          <p:cNvSpPr txBox="1"/>
          <p:nvPr>
            <p:ph idx="3" type="body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9" name="Google Shape;189;p7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7" name="Google Shape;217;p8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18" name="Google Shape;218;p8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9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"/>
          <p:cNvSpPr/>
          <p:nvPr/>
        </p:nvSpPr>
        <p:spPr>
          <a:xfrm>
            <a:off x="8327788" y="626113"/>
            <a:ext cx="382244" cy="382244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0" name="Google Shape;230;p9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Google Shape;231;p9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3" name="Google Shape;233;p9"/>
          <p:cNvSpPr txBox="1"/>
          <p:nvPr>
            <p:ph idx="1" type="body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234" name="Google Shape;234;p9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5" name="Google Shape;235;p9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Google Shape;236;p9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9"/>
          <p:cNvSpPr txBox="1"/>
          <p:nvPr>
            <p:ph idx="12" type="sldNum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0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0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0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0" name="Google Shape;260;p1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Google Shape;261;p1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2" name="Google Shape;272;p10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1Q3FaWqQhBff95R0vCPJhh2kQ7e0VBXylKECLgxsbd08/edit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app.pbisrewards.com/runstore.php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4BoWf-qUv1yMfZuMQHHxCIcxeRGOePrSZ24hzwp0TmA/edit" TargetMode="External"/><Relationship Id="rId4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URR7A33ArT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/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PBIS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PTO Presentation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4"/>
          <p:cNvSpPr txBox="1"/>
          <p:nvPr>
            <p:ph idx="1" type="body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100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https://docs.google.com/document/d/1Q3FaWqQhBff95R0vCPJhh2kQ7e0VBXylKECLgxsbd08/edit</a:t>
            </a:r>
            <a:endParaRPr>
              <a:solidFill>
                <a:srgbClr val="4A5C65"/>
              </a:solidFill>
            </a:endParaRPr>
          </a:p>
        </p:txBody>
      </p:sp>
      <p:sp>
        <p:nvSpPr>
          <p:cNvPr id="464" name="Google Shape;464;p24"/>
          <p:cNvSpPr txBox="1"/>
          <p:nvPr>
            <p:ph idx="12" type="sldNum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5" name="Google Shape;46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4025" y="1538375"/>
            <a:ext cx="4558650" cy="168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5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PBIS Rewards Store</a:t>
            </a:r>
            <a:endParaRPr/>
          </a:p>
        </p:txBody>
      </p:sp>
      <p:sp>
        <p:nvSpPr>
          <p:cNvPr id="471" name="Google Shape;471;p25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2" name="Google Shape;472;p25"/>
          <p:cNvSpPr txBox="1"/>
          <p:nvPr/>
        </p:nvSpPr>
        <p:spPr>
          <a:xfrm>
            <a:off x="3418725" y="1201175"/>
            <a:ext cx="4127100" cy="22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https://app.pbisrewards.com/runstore.php</a:t>
            </a:r>
            <a:endParaRPr sz="1800"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6"/>
          <p:cNvSpPr txBox="1"/>
          <p:nvPr>
            <p:ph idx="4294967295" type="ctrTitle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Thanks!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478" name="Google Shape;478;p26"/>
          <p:cNvSpPr txBox="1"/>
          <p:nvPr>
            <p:ph idx="4294967295" type="subTitle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A5C65"/>
                </a:solidFill>
              </a:rPr>
              <a:t>Any questions?</a:t>
            </a:r>
            <a:endParaRPr sz="3600">
              <a:solidFill>
                <a:srgbClr val="4A5C65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A5C65"/>
                </a:solidFill>
              </a:rPr>
              <a:t>You can contact me at lavdase@medinabees.org</a:t>
            </a:r>
            <a:endParaRPr>
              <a:solidFill>
                <a:srgbClr val="4A5C65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A5C65"/>
              </a:solidFill>
            </a:endParaRPr>
          </a:p>
        </p:txBody>
      </p:sp>
      <p:sp>
        <p:nvSpPr>
          <p:cNvPr id="479" name="Google Shape;479;p26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PBIS?</a:t>
            </a:r>
            <a:endParaRPr/>
          </a:p>
        </p:txBody>
      </p:sp>
      <p:sp>
        <p:nvSpPr>
          <p:cNvPr id="395" name="Google Shape;395;p16"/>
          <p:cNvSpPr txBox="1"/>
          <p:nvPr>
            <p:ph idx="1" type="body"/>
          </p:nvPr>
        </p:nvSpPr>
        <p:spPr>
          <a:xfrm>
            <a:off x="2830925" y="1417850"/>
            <a:ext cx="2516400" cy="28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PBIS</a:t>
            </a:r>
            <a:endParaRPr b="1" sz="30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Positive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Behavior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Intervention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And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Supports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6" name="Google Shape;396;p16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7" name="Google Shape;3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8925" y="418075"/>
            <a:ext cx="3324300" cy="33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7"/>
          <p:cNvSpPr txBox="1"/>
          <p:nvPr>
            <p:ph idx="4294967295" type="ctrTitle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B600"/>
                </a:solidFill>
              </a:rPr>
              <a:t>PBIS Matrix</a:t>
            </a:r>
            <a:endParaRPr sz="6000">
              <a:solidFill>
                <a:srgbClr val="FFB600"/>
              </a:solidFill>
            </a:endParaRPr>
          </a:p>
        </p:txBody>
      </p:sp>
      <p:sp>
        <p:nvSpPr>
          <p:cNvPr id="403" name="Google Shape;403;p17"/>
          <p:cNvSpPr txBox="1"/>
          <p:nvPr>
            <p:ph idx="4294967295" type="subTitle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https://docs.google.com/document/d/14BoWf-qUv1yMfZuMQHHxCIcxeRGOePrSZ24hzwp0TmA/edit</a:t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descr="photo-1434030216411-0b793f4b4173.jpg" id="404" name="Google Shape;40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5" name="Google Shape;405;p17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8"/>
          <p:cNvSpPr txBox="1"/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https://www.youtube.com/watch?v=URR7A33ArTY</a:t>
            </a:r>
            <a:endParaRPr sz="1800"/>
          </a:p>
        </p:txBody>
      </p:sp>
      <p:sp>
        <p:nvSpPr>
          <p:cNvPr id="411" name="Google Shape;411;p18"/>
          <p:cNvSpPr txBox="1"/>
          <p:nvPr>
            <p:ph idx="1" type="subTitle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PBIS Video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9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17" name="Google Shape;4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800" y="495075"/>
            <a:ext cx="3235875" cy="32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0675" y="1509182"/>
            <a:ext cx="3507300" cy="313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5"/>
                </a:solidFill>
              </a:rPr>
              <a:t>The 3 R’s</a:t>
            </a:r>
            <a:endParaRPr sz="3000">
              <a:solidFill>
                <a:schemeClr val="accent5"/>
              </a:solidFill>
            </a:endParaRPr>
          </a:p>
        </p:txBody>
      </p:sp>
      <p:sp>
        <p:nvSpPr>
          <p:cNvPr id="424" name="Google Shape;424;p20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Bee Ready!</a:t>
            </a:r>
            <a:endParaRPr sz="3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Bee Respectful!</a:t>
            </a:r>
            <a:endParaRPr sz="3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Bee Responsible!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425" name="Google Shape;425;p20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1"/>
          <p:cNvSpPr txBox="1"/>
          <p:nvPr>
            <p:ph idx="4294967295" type="ctrTitle"/>
          </p:nvPr>
        </p:nvSpPr>
        <p:spPr>
          <a:xfrm>
            <a:off x="2205450" y="3208175"/>
            <a:ext cx="4733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PBIS Rewards</a:t>
            </a:r>
            <a:endParaRPr sz="6000"/>
          </a:p>
        </p:txBody>
      </p:sp>
      <p:grpSp>
        <p:nvGrpSpPr>
          <p:cNvPr id="432" name="Google Shape;432;p21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3" name="Google Shape;433;p21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9050">
              <a:solidFill>
                <a:srgbClr val="FF975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9050">
              <a:solidFill>
                <a:srgbClr val="FF975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5" name="Google Shape;435;p21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6" name="Google Shape;436;p21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9050">
              <a:solidFill>
                <a:srgbClr val="FC40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9050">
              <a:solidFill>
                <a:srgbClr val="FC40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9050">
              <a:solidFill>
                <a:srgbClr val="FC40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9050">
              <a:solidFill>
                <a:srgbClr val="FC406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0" name="Google Shape;440;p21"/>
          <p:cNvSpPr/>
          <p:nvPr/>
        </p:nvSpPr>
        <p:spPr>
          <a:xfrm>
            <a:off x="3593939" y="962288"/>
            <a:ext cx="226251" cy="21606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1"/>
          <p:cNvSpPr/>
          <p:nvPr/>
        </p:nvSpPr>
        <p:spPr>
          <a:xfrm rot="2697328">
            <a:off x="5346647" y="2148789"/>
            <a:ext cx="343459" cy="327947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1"/>
          <p:cNvSpPr/>
          <p:nvPr/>
        </p:nvSpPr>
        <p:spPr>
          <a:xfrm>
            <a:off x="5356714" y="1881143"/>
            <a:ext cx="137570" cy="13142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1"/>
          <p:cNvSpPr/>
          <p:nvPr/>
        </p:nvSpPr>
        <p:spPr>
          <a:xfrm rot="1280404">
            <a:off x="3589575" y="1613971"/>
            <a:ext cx="137564" cy="13139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1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2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can students earn points from?</a:t>
            </a:r>
            <a:endParaRPr/>
          </a:p>
        </p:txBody>
      </p:sp>
      <p:sp>
        <p:nvSpPr>
          <p:cNvPr id="450" name="Google Shape;450;p22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1" name="Google Shape;451;p22"/>
          <p:cNvSpPr txBox="1"/>
          <p:nvPr/>
        </p:nvSpPr>
        <p:spPr>
          <a:xfrm>
            <a:off x="3049150" y="1293575"/>
            <a:ext cx="4389000" cy="23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ANYONE!</a:t>
            </a:r>
            <a:endParaRPr b="1" sz="3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All staff at HG Blake are able to award points to all students!</a:t>
            </a:r>
            <a:endParaRPr b="1"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3"/>
          <p:cNvSpPr txBox="1"/>
          <p:nvPr>
            <p:ph idx="4294967295" type="ctrTitle"/>
          </p:nvPr>
        </p:nvSpPr>
        <p:spPr>
          <a:xfrm>
            <a:off x="1466125" y="1583350"/>
            <a:ext cx="62118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74,082</a:t>
            </a:r>
            <a:endParaRPr sz="9600"/>
          </a:p>
        </p:txBody>
      </p:sp>
      <p:sp>
        <p:nvSpPr>
          <p:cNvPr id="457" name="Google Shape;457;p23"/>
          <p:cNvSpPr txBox="1"/>
          <p:nvPr>
            <p:ph idx="4294967295" type="subTitle"/>
          </p:nvPr>
        </p:nvSpPr>
        <p:spPr>
          <a:xfrm>
            <a:off x="1466125" y="2840054"/>
            <a:ext cx="6211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100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Whoa! That’s a big number! (Points awarded to students year-to-date)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8" name="Google Shape;458;p23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